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3" r:id="rId5"/>
    <p:sldId id="270" r:id="rId6"/>
    <p:sldId id="262" r:id="rId7"/>
    <p:sldId id="261" r:id="rId8"/>
    <p:sldId id="260" r:id="rId9"/>
    <p:sldId id="259" r:id="rId10"/>
    <p:sldId id="258" r:id="rId11"/>
    <p:sldId id="264" r:id="rId12"/>
    <p:sldId id="265" r:id="rId13"/>
    <p:sldId id="266" r:id="rId14"/>
    <p:sldId id="267"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1FE3678-C606-45D6-BF13-1AE88B0380FF}" type="datetimeFigureOut">
              <a:rPr lang="en-GB" smtClean="0"/>
              <a:pPr/>
              <a:t>14/04/2020</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1BC9BEB-A852-43E7-B7FA-9560B1C1C3E2}"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FE3678-C606-45D6-BF13-1AE88B0380FF}" type="datetimeFigureOut">
              <a:rPr lang="en-GB" smtClean="0"/>
              <a:pPr/>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BC9BEB-A852-43E7-B7FA-9560B1C1C3E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FE3678-C606-45D6-BF13-1AE88B0380FF}" type="datetimeFigureOut">
              <a:rPr lang="en-GB" smtClean="0"/>
              <a:pPr/>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BC9BEB-A852-43E7-B7FA-9560B1C1C3E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1FE3678-C606-45D6-BF13-1AE88B0380FF}" type="datetimeFigureOut">
              <a:rPr lang="en-GB" smtClean="0"/>
              <a:pPr/>
              <a:t>14/04/2020</a:t>
            </a:fld>
            <a:endParaRPr lang="en-GB"/>
          </a:p>
        </p:txBody>
      </p:sp>
      <p:sp>
        <p:nvSpPr>
          <p:cNvPr id="9" name="Slide Number Placeholder 8"/>
          <p:cNvSpPr>
            <a:spLocks noGrp="1"/>
          </p:cNvSpPr>
          <p:nvPr>
            <p:ph type="sldNum" sz="quarter" idx="15"/>
          </p:nvPr>
        </p:nvSpPr>
        <p:spPr/>
        <p:txBody>
          <a:bodyPr rtlCol="0"/>
          <a:lstStyle/>
          <a:p>
            <a:fld id="{11BC9BEB-A852-43E7-B7FA-9560B1C1C3E2}"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1FE3678-C606-45D6-BF13-1AE88B0380FF}" type="datetimeFigureOut">
              <a:rPr lang="en-GB" smtClean="0"/>
              <a:pPr/>
              <a:t>14/04/2020</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1BC9BEB-A852-43E7-B7FA-9560B1C1C3E2}"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1FE3678-C606-45D6-BF13-1AE88B0380FF}" type="datetimeFigureOut">
              <a:rPr lang="en-GB" smtClean="0"/>
              <a:pPr/>
              <a:t>14/04/2020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BC9BEB-A852-43E7-B7FA-9560B1C1C3E2}"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1FE3678-C606-45D6-BF13-1AE88B0380FF}" type="datetimeFigureOut">
              <a:rPr lang="en-GB" smtClean="0"/>
              <a:pPr/>
              <a:t>14/04/2020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BC9BEB-A852-43E7-B7FA-9560B1C1C3E2}"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1FE3678-C606-45D6-BF13-1AE88B0380FF}" type="datetimeFigureOut">
              <a:rPr lang="en-GB" smtClean="0"/>
              <a:pPr/>
              <a:t>14/04/2020</a:t>
            </a:fld>
            <a:endParaRPr lang="en-GB"/>
          </a:p>
        </p:txBody>
      </p:sp>
      <p:sp>
        <p:nvSpPr>
          <p:cNvPr id="7" name="Slide Number Placeholder 6"/>
          <p:cNvSpPr>
            <a:spLocks noGrp="1"/>
          </p:cNvSpPr>
          <p:nvPr>
            <p:ph type="sldNum" sz="quarter" idx="11"/>
          </p:nvPr>
        </p:nvSpPr>
        <p:spPr/>
        <p:txBody>
          <a:bodyPr rtlCol="0"/>
          <a:lstStyle/>
          <a:p>
            <a:fld id="{11BC9BEB-A852-43E7-B7FA-9560B1C1C3E2}"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FE3678-C606-45D6-BF13-1AE88B0380FF}" type="datetimeFigureOut">
              <a:rPr lang="en-GB" smtClean="0"/>
              <a:pPr/>
              <a:t>14/04/2020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1BC9BEB-A852-43E7-B7FA-9560B1C1C3E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1FE3678-C606-45D6-BF13-1AE88B0380FF}" type="datetimeFigureOut">
              <a:rPr lang="en-GB" smtClean="0"/>
              <a:pPr/>
              <a:t>14/04/2020</a:t>
            </a:fld>
            <a:endParaRPr lang="en-GB"/>
          </a:p>
        </p:txBody>
      </p:sp>
      <p:sp>
        <p:nvSpPr>
          <p:cNvPr id="22" name="Slide Number Placeholder 21"/>
          <p:cNvSpPr>
            <a:spLocks noGrp="1"/>
          </p:cNvSpPr>
          <p:nvPr>
            <p:ph type="sldNum" sz="quarter" idx="15"/>
          </p:nvPr>
        </p:nvSpPr>
        <p:spPr/>
        <p:txBody>
          <a:bodyPr rtlCol="0"/>
          <a:lstStyle/>
          <a:p>
            <a:fld id="{11BC9BEB-A852-43E7-B7FA-9560B1C1C3E2}"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1FE3678-C606-45D6-BF13-1AE88B0380FF}" type="datetimeFigureOut">
              <a:rPr lang="en-GB" smtClean="0"/>
              <a:pPr/>
              <a:t>14/04/2020</a:t>
            </a:fld>
            <a:endParaRPr lang="en-GB"/>
          </a:p>
        </p:txBody>
      </p:sp>
      <p:sp>
        <p:nvSpPr>
          <p:cNvPr id="18" name="Slide Number Placeholder 17"/>
          <p:cNvSpPr>
            <a:spLocks noGrp="1"/>
          </p:cNvSpPr>
          <p:nvPr>
            <p:ph type="sldNum" sz="quarter" idx="11"/>
          </p:nvPr>
        </p:nvSpPr>
        <p:spPr/>
        <p:txBody>
          <a:bodyPr rtlCol="0"/>
          <a:lstStyle/>
          <a:p>
            <a:fld id="{11BC9BEB-A852-43E7-B7FA-9560B1C1C3E2}"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1FE3678-C606-45D6-BF13-1AE88B0380FF}" type="datetimeFigureOut">
              <a:rPr lang="en-GB" smtClean="0"/>
              <a:pPr/>
              <a:t>14/04/2020</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1BC9BEB-A852-43E7-B7FA-9560B1C1C3E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9752" y="2852936"/>
            <a:ext cx="6462464" cy="1894362"/>
          </a:xfrm>
        </p:spPr>
        <p:txBody>
          <a:bodyPr>
            <a:noAutofit/>
          </a:bodyPr>
          <a:lstStyle/>
          <a:p>
            <a:r>
              <a:rPr lang="en-GB" sz="4000" dirty="0" smtClean="0">
                <a:latin typeface="Times New Roman" pitchFamily="18" charset="0"/>
                <a:cs typeface="Times New Roman" pitchFamily="18" charset="0"/>
              </a:rPr>
              <a:t/>
            </a:r>
            <a:br>
              <a:rPr lang="en-GB" sz="4000" dirty="0" smtClean="0">
                <a:latin typeface="Times New Roman" pitchFamily="18" charset="0"/>
                <a:cs typeface="Times New Roman" pitchFamily="18" charset="0"/>
              </a:rPr>
            </a:br>
            <a:r>
              <a:rPr lang="en-GB" sz="4000" dirty="0" smtClean="0">
                <a:latin typeface="Times New Roman" pitchFamily="18" charset="0"/>
                <a:cs typeface="Times New Roman" pitchFamily="18" charset="0"/>
              </a:rPr>
              <a:t/>
            </a:r>
            <a:br>
              <a:rPr lang="en-GB" sz="4000" dirty="0" smtClean="0">
                <a:latin typeface="Times New Roman" pitchFamily="18" charset="0"/>
                <a:cs typeface="Times New Roman" pitchFamily="18" charset="0"/>
              </a:rPr>
            </a:br>
            <a:r>
              <a:rPr lang="en-GB" sz="4000" smtClean="0">
                <a:latin typeface="Times New Roman" pitchFamily="18" charset="0"/>
                <a:cs typeface="Times New Roman" pitchFamily="18" charset="0"/>
              </a:rPr>
              <a:t>LECTURE </a:t>
            </a:r>
            <a:r>
              <a:rPr lang="en-GB" sz="4000" smtClean="0">
                <a:latin typeface="Times New Roman"/>
                <a:cs typeface="Times New Roman"/>
              </a:rPr>
              <a:t># 0</a:t>
            </a:r>
            <a:r>
              <a:rPr lang="en-GB" sz="4000" smtClean="0">
                <a:latin typeface="Times New Roman" pitchFamily="18" charset="0"/>
                <a:cs typeface="Times New Roman" pitchFamily="18" charset="0"/>
              </a:rPr>
              <a:t>7</a:t>
            </a:r>
            <a:r>
              <a:rPr lang="en-GB" sz="4000" dirty="0" smtClean="0">
                <a:latin typeface="Times New Roman" pitchFamily="18" charset="0"/>
                <a:cs typeface="Times New Roman" pitchFamily="18" charset="0"/>
              </a:rPr>
              <a:t/>
            </a:r>
            <a:br>
              <a:rPr lang="en-GB" sz="4000" dirty="0" smtClean="0">
                <a:latin typeface="Times New Roman" pitchFamily="18" charset="0"/>
                <a:cs typeface="Times New Roman" pitchFamily="18" charset="0"/>
              </a:rPr>
            </a:br>
            <a:r>
              <a:rPr lang="en-GB" sz="4000" dirty="0" smtClean="0">
                <a:latin typeface="Times New Roman" pitchFamily="18" charset="0"/>
                <a:cs typeface="Times New Roman" pitchFamily="18" charset="0"/>
              </a:rPr>
              <a:t>TRAFFIC SPEED SURVEY</a:t>
            </a:r>
            <a:endParaRPr lang="en-GB" sz="40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pPr algn="ctr"/>
            <a:endParaRPr lang="en-GB" dirty="0" smtClean="0"/>
          </a:p>
          <a:p>
            <a:pPr algn="ct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normAutofit/>
          </a:bodyPr>
          <a:lstStyle/>
          <a:p>
            <a:pPr marL="514350" indent="-514350" algn="ctr">
              <a:buFont typeface="+mj-lt"/>
              <a:buAutoNum type="arabicPeriod" startAt="2"/>
            </a:pPr>
            <a:r>
              <a:rPr lang="en-GB" sz="4000" b="1" dirty="0" smtClean="0">
                <a:latin typeface="Times New Roman" pitchFamily="18" charset="0"/>
                <a:cs typeface="Times New Roman" pitchFamily="18" charset="0"/>
              </a:rPr>
              <a:t>Mark the Speed Trap</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67544" y="1412776"/>
            <a:ext cx="8219256" cy="4873752"/>
          </a:xfrm>
        </p:spPr>
        <p:txBody>
          <a:bodyPr/>
          <a:lstStyle/>
          <a:p>
            <a:pPr algn="just"/>
            <a:r>
              <a:rPr lang="en-GB" dirty="0" smtClean="0">
                <a:latin typeface="Times New Roman" pitchFamily="18" charset="0"/>
                <a:cs typeface="Times New Roman" pitchFamily="18" charset="0"/>
              </a:rPr>
              <a:t>The manual method call for the observer to measure and mark a section of the road long enough to start a stopwatch when a vehicle enters the trap and stop it when the vehicle exits the trap. </a:t>
            </a:r>
          </a:p>
          <a:p>
            <a:pPr algn="just"/>
            <a:r>
              <a:rPr lang="en-GB" dirty="0" smtClean="0">
                <a:latin typeface="Times New Roman" pitchFamily="18" charset="0"/>
                <a:cs typeface="Times New Roman" pitchFamily="18" charset="0"/>
              </a:rPr>
              <a:t>The recorded time is later used to compute vehicle speed. </a:t>
            </a:r>
          </a:p>
          <a:p>
            <a:pPr algn="just"/>
            <a:r>
              <a:rPr lang="en-GB" dirty="0" smtClean="0">
                <a:latin typeface="Times New Roman" pitchFamily="18" charset="0"/>
                <a:cs typeface="Times New Roman" pitchFamily="18" charset="0"/>
              </a:rPr>
              <a:t>The traps length should be governed by the anticipated speed of the observer traffic. Minimum suggested lengths are</a:t>
            </a:r>
          </a:p>
          <a:p>
            <a:pPr algn="just">
              <a:buNone/>
            </a:pPr>
            <a:endParaRPr lang="en-GB" dirty="0" smtClean="0">
              <a:latin typeface="Times New Roman" pitchFamily="18" charset="0"/>
              <a:cs typeface="Times New Roman" pitchFamily="18" charset="0"/>
            </a:endParaRPr>
          </a:p>
          <a:p>
            <a:pPr algn="just"/>
            <a:endParaRPr lang="en-GB"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l="30712" t="51797" r="28334" b="25563"/>
          <a:stretch>
            <a:fillRect/>
          </a:stretch>
        </p:blipFill>
        <p:spPr bwMode="auto">
          <a:xfrm>
            <a:off x="1043608" y="4293096"/>
            <a:ext cx="7128792" cy="2376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147248" cy="4873752"/>
          </a:xfrm>
        </p:spPr>
        <p:txBody>
          <a:bodyPr/>
          <a:lstStyle/>
          <a:p>
            <a:pPr algn="just"/>
            <a:r>
              <a:rPr lang="en-GB" dirty="0" smtClean="0">
                <a:latin typeface="Times New Roman" pitchFamily="18" charset="0"/>
                <a:cs typeface="Times New Roman" pitchFamily="18" charset="0"/>
              </a:rPr>
              <a:t>Pavement marking should be easily visible, but it should not be so visible that it influences driver behaviour. </a:t>
            </a:r>
          </a:p>
          <a:p>
            <a:pPr algn="just"/>
            <a:r>
              <a:rPr lang="en-GB" dirty="0" smtClean="0">
                <a:latin typeface="Times New Roman" pitchFamily="18" charset="0"/>
                <a:cs typeface="Times New Roman" pitchFamily="18" charset="0"/>
              </a:rPr>
              <a:t>The investigator should examine extreme care when working close to moving traffic. </a:t>
            </a:r>
          </a:p>
          <a:p>
            <a:pPr algn="just"/>
            <a:r>
              <a:rPr lang="en-GB" dirty="0" smtClean="0">
                <a:latin typeface="Times New Roman" pitchFamily="18" charset="0"/>
                <a:cs typeface="Times New Roman" pitchFamily="18" charset="0"/>
              </a:rPr>
              <a:t>Marking should be placed outside the travelled way, preferably on sidewalks or curbs. </a:t>
            </a:r>
          </a:p>
          <a:p>
            <a:pPr algn="just"/>
            <a:r>
              <a:rPr lang="en-GB" dirty="0" smtClean="0">
                <a:latin typeface="Times New Roman" pitchFamily="18" charset="0"/>
                <a:cs typeface="Times New Roman" pitchFamily="18" charset="0"/>
              </a:rPr>
              <a:t>Physical features such as utility poles, trees, and signposts can be used as the trap markers.</a:t>
            </a: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08720"/>
            <a:ext cx="7467600" cy="1143000"/>
          </a:xfrm>
        </p:spPr>
        <p:txBody>
          <a:bodyPr>
            <a:noAutofit/>
          </a:bodyPr>
          <a:lstStyle/>
          <a:p>
            <a:pPr marL="514350" indent="-514350" algn="ctr">
              <a:buFont typeface="+mj-lt"/>
              <a:buAutoNum type="arabicPeriod" startAt="3"/>
            </a:pPr>
            <a:r>
              <a:rPr lang="en-GB" sz="4000" b="1" dirty="0" smtClean="0">
                <a:latin typeface="Times New Roman" pitchFamily="18" charset="0"/>
                <a:cs typeface="Times New Roman" pitchFamily="18" charset="0"/>
              </a:rPr>
              <a:t>Collect the Data and Record it on the Spot Speed Study Form</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2132856"/>
            <a:ext cx="8147248" cy="4341096"/>
          </a:xfrm>
        </p:spPr>
        <p:txBody>
          <a:bodyPr/>
          <a:lstStyle/>
          <a:p>
            <a:pPr algn="just"/>
            <a:r>
              <a:rPr lang="en-GB" dirty="0" smtClean="0">
                <a:latin typeface="Times New Roman" pitchFamily="18" charset="0"/>
                <a:cs typeface="Times New Roman" pitchFamily="18" charset="0"/>
              </a:rPr>
              <a:t>All of the information at the top of the data collection form must be completed before data collection can proceed.</a:t>
            </a:r>
          </a:p>
          <a:p>
            <a:pPr algn="just"/>
            <a:r>
              <a:rPr lang="en-GB" dirty="0" smtClean="0">
                <a:latin typeface="Times New Roman" pitchFamily="18" charset="0"/>
                <a:cs typeface="Times New Roman" pitchFamily="18" charset="0"/>
              </a:rPr>
              <a:t> When a vehicle enters the speed trap, the watch is started, when the vehicle exits the trap the watch is stopped and the time is recorded. </a:t>
            </a:r>
          </a:p>
          <a:p>
            <a:pPr algn="just"/>
            <a:r>
              <a:rPr lang="en-GB" dirty="0" smtClean="0">
                <a:latin typeface="Times New Roman" pitchFamily="18" charset="0"/>
                <a:cs typeface="Times New Roman" pitchFamily="18" charset="0"/>
              </a:rPr>
              <a:t>The observer should then repeat the process until the required observations are obtained.</a:t>
            </a: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920880" cy="1143000"/>
          </a:xfrm>
        </p:spPr>
        <p:txBody>
          <a:bodyPr>
            <a:noAutofit/>
          </a:bodyPr>
          <a:lstStyle/>
          <a:p>
            <a:pPr marL="514350" indent="-514350" algn="ctr">
              <a:buFont typeface="+mj-lt"/>
              <a:buAutoNum type="arabicPeriod" startAt="4"/>
            </a:pPr>
            <a:r>
              <a:rPr lang="en-GB" sz="4000" b="1" dirty="0" smtClean="0">
                <a:latin typeface="Times New Roman" pitchFamily="18" charset="0"/>
                <a:cs typeface="Times New Roman" pitchFamily="18" charset="0"/>
              </a:rPr>
              <a:t>Check your work before leaving the field</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844824"/>
            <a:ext cx="8003232" cy="4629128"/>
          </a:xfrm>
        </p:spPr>
        <p:txBody>
          <a:bodyPr/>
          <a:lstStyle/>
          <a:p>
            <a:pPr algn="just"/>
            <a:r>
              <a:rPr lang="en-GB" dirty="0" smtClean="0">
                <a:latin typeface="Times New Roman" pitchFamily="18" charset="0"/>
                <a:cs typeface="Times New Roman" pitchFamily="18" charset="0"/>
              </a:rPr>
              <a:t>Before leaving the field, the data collection form should be checked to see that all field data has been collected correctly.</a:t>
            </a:r>
          </a:p>
          <a:p>
            <a:pPr algn="just"/>
            <a:r>
              <a:rPr lang="en-GB" dirty="0" smtClean="0">
                <a:latin typeface="Times New Roman" pitchFamily="18" charset="0"/>
                <a:cs typeface="Times New Roman" pitchFamily="18" charset="0"/>
              </a:rPr>
              <a:t>Since the speed observations deal only with one direction of travel, repeating the steps above can collect speeds for the opposite direction.</a:t>
            </a:r>
          </a:p>
          <a:p>
            <a:pPr algn="just">
              <a:buNone/>
            </a:pP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94122"/>
          </a:xfrm>
        </p:spPr>
        <p:txBody>
          <a:bodyPr>
            <a:normAutofit/>
          </a:bodyPr>
          <a:lstStyle/>
          <a:p>
            <a:pPr algn="ctr"/>
            <a:r>
              <a:rPr lang="en-GB" sz="4000" b="1" dirty="0" smtClean="0">
                <a:latin typeface="Times New Roman" pitchFamily="18" charset="0"/>
                <a:cs typeface="Times New Roman" pitchFamily="18" charset="0"/>
              </a:rPr>
              <a:t>DATA ANALYSIS</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75240" cy="5257800"/>
          </a:xfrm>
        </p:spPr>
        <p:txBody>
          <a:bodyPr>
            <a:noAutofit/>
          </a:bodyPr>
          <a:lstStyle/>
          <a:p>
            <a:pPr marL="457200" indent="-457200">
              <a:buFont typeface="Courier New" pitchFamily="49" charset="0"/>
              <a:buChar char="o"/>
            </a:pPr>
            <a:r>
              <a:rPr lang="en-GB" b="1" dirty="0" smtClean="0">
                <a:latin typeface="Times New Roman" pitchFamily="18" charset="0"/>
                <a:cs typeface="Times New Roman" pitchFamily="18" charset="0"/>
              </a:rPr>
              <a:t>Compute Speed</a:t>
            </a:r>
          </a:p>
          <a:p>
            <a:pPr lvl="1" algn="just">
              <a:buFont typeface="Wingdings" pitchFamily="2" charset="2"/>
              <a:buChar char="ü"/>
            </a:pPr>
            <a:r>
              <a:rPr lang="en-GB" sz="2400" dirty="0" smtClean="0">
                <a:latin typeface="Times New Roman" pitchFamily="18" charset="0"/>
                <a:cs typeface="Times New Roman" pitchFamily="18" charset="0"/>
              </a:rPr>
              <a:t>A column is provided on the data collection sheet to compute the speed of each of the vehicle observed. </a:t>
            </a:r>
          </a:p>
          <a:p>
            <a:pPr lvl="1" algn="just">
              <a:buFont typeface="Wingdings" pitchFamily="2" charset="2"/>
              <a:buChar char="ü"/>
            </a:pPr>
            <a:r>
              <a:rPr lang="en-GB" sz="2400" dirty="0" smtClean="0">
                <a:latin typeface="Times New Roman" pitchFamily="18" charset="0"/>
                <a:cs typeface="Times New Roman" pitchFamily="18" charset="0"/>
              </a:rPr>
              <a:t>The speed can be computed using the formula: v=d/ (1.47t) </a:t>
            </a:r>
          </a:p>
          <a:p>
            <a:pPr lvl="1" algn="just">
              <a:buNone/>
            </a:pPr>
            <a:r>
              <a:rPr lang="en-GB" sz="2400" dirty="0" smtClean="0">
                <a:latin typeface="Times New Roman" pitchFamily="18" charset="0"/>
                <a:cs typeface="Times New Roman" pitchFamily="18" charset="0"/>
              </a:rPr>
              <a:t>	where </a:t>
            </a:r>
          </a:p>
          <a:p>
            <a:pPr lvl="2" algn="just">
              <a:buFont typeface="Wingdings" pitchFamily="2" charset="2"/>
              <a:buChar char="§"/>
            </a:pPr>
            <a:r>
              <a:rPr lang="en-GB" sz="2400" dirty="0" smtClean="0">
                <a:latin typeface="Times New Roman" pitchFamily="18" charset="0"/>
                <a:cs typeface="Times New Roman" pitchFamily="18" charset="0"/>
              </a:rPr>
              <a:t>v is the speed in miles per hour</a:t>
            </a:r>
          </a:p>
          <a:p>
            <a:pPr lvl="2" algn="just">
              <a:buFont typeface="Wingdings" pitchFamily="2" charset="2"/>
              <a:buChar char="§"/>
            </a:pPr>
            <a:r>
              <a:rPr lang="en-GB" sz="2400" dirty="0" smtClean="0">
                <a:latin typeface="Times New Roman" pitchFamily="18" charset="0"/>
                <a:cs typeface="Times New Roman" pitchFamily="18" charset="0"/>
              </a:rPr>
              <a:t> d is the length of the trap in feet </a:t>
            </a:r>
          </a:p>
          <a:p>
            <a:pPr lvl="2" algn="just">
              <a:buFont typeface="Wingdings" pitchFamily="2" charset="2"/>
              <a:buChar char="§"/>
            </a:pPr>
            <a:r>
              <a:rPr lang="en-GB" sz="2400" dirty="0" smtClean="0">
                <a:latin typeface="Times New Roman" pitchFamily="18" charset="0"/>
                <a:cs typeface="Times New Roman" pitchFamily="18" charset="0"/>
              </a:rPr>
              <a:t>t is recorded time in seconds</a:t>
            </a:r>
          </a:p>
          <a:p>
            <a:pPr algn="just"/>
            <a:endParaRPr lang="en-GB" dirty="0" smtClean="0">
              <a:latin typeface="Times New Roman" pitchFamily="18" charset="0"/>
              <a:cs typeface="Times New Roman" pitchFamily="18" charset="0"/>
            </a:endParaRPr>
          </a:p>
          <a:p>
            <a:pPr>
              <a:buNone/>
            </a:pP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03232" cy="4873752"/>
          </a:xfrm>
        </p:spPr>
        <p:txBody>
          <a:bodyPr/>
          <a:lstStyle/>
          <a:p>
            <a:pPr marL="457200" indent="-457200" algn="just">
              <a:buFont typeface="Courier New" pitchFamily="49" charset="0"/>
              <a:buChar char="o"/>
            </a:pPr>
            <a:r>
              <a:rPr lang="en-GB" b="1" dirty="0" smtClean="0">
                <a:latin typeface="Times New Roman" pitchFamily="18" charset="0"/>
                <a:cs typeface="Times New Roman" pitchFamily="18" charset="0"/>
              </a:rPr>
              <a:t>Draw Conclusions Based on these Observations</a:t>
            </a:r>
            <a:endParaRPr lang="en-GB" dirty="0" smtClean="0">
              <a:latin typeface="Times New Roman" pitchFamily="18" charset="0"/>
              <a:cs typeface="Times New Roman" pitchFamily="18" charset="0"/>
            </a:endParaRPr>
          </a:p>
          <a:p>
            <a:pPr lvl="1" algn="just">
              <a:buFont typeface="Wingdings" pitchFamily="2" charset="2"/>
              <a:buChar char="ü"/>
            </a:pPr>
            <a:r>
              <a:rPr lang="en-GB" sz="2400" dirty="0" smtClean="0">
                <a:latin typeface="Times New Roman" pitchFamily="18" charset="0"/>
                <a:cs typeface="Times New Roman" pitchFamily="18" charset="0"/>
              </a:rPr>
              <a:t>The last step in the analysis is to draw conclusions based on the observed data and prepare the report. </a:t>
            </a:r>
          </a:p>
          <a:p>
            <a:pPr lvl="1" algn="just">
              <a:buFont typeface="Wingdings" pitchFamily="2" charset="2"/>
              <a:buChar char="ü"/>
            </a:pPr>
            <a:r>
              <a:rPr lang="en-GB" sz="2400" dirty="0" smtClean="0">
                <a:latin typeface="Times New Roman" pitchFamily="18" charset="0"/>
                <a:cs typeface="Times New Roman" pitchFamily="18" charset="0"/>
              </a:rPr>
              <a:t>Analysis must base conclusions on the observed data without the influence of their personal opinion. </a:t>
            </a:r>
          </a:p>
          <a:p>
            <a:pPr lvl="1" algn="just">
              <a:buFont typeface="Wingdings" pitchFamily="2" charset="2"/>
              <a:buChar char="ü"/>
            </a:pPr>
            <a:r>
              <a:rPr lang="en-GB" sz="2400" dirty="0" smtClean="0">
                <a:latin typeface="Times New Roman" pitchFamily="18" charset="0"/>
                <a:cs typeface="Times New Roman" pitchFamily="18" charset="0"/>
              </a:rPr>
              <a:t>For example, an analyst cannot state, based solely on a speed study, that more law enforcement will solve a speeding problem.</a:t>
            </a:r>
            <a:endParaRPr lang="en-GB" sz="2400" smtClean="0">
              <a:latin typeface="Times New Roman" pitchFamily="18" charset="0"/>
              <a:cs typeface="Times New Roman" pitchFamily="18" charset="0"/>
            </a:endParaRPr>
          </a:p>
          <a:p>
            <a:pPr lvl="1" algn="just">
              <a:buFont typeface="Wingdings" pitchFamily="2" charset="2"/>
              <a:buChar char="ü"/>
            </a:pPr>
            <a:r>
              <a:rPr lang="en-GB" sz="240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A study of law enforcement practices on this roadway must be performed before such a conclusion can reached.</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700808"/>
            <a:ext cx="8075240" cy="4773144"/>
          </a:xfrm>
        </p:spPr>
        <p:txBody>
          <a:bodyPr>
            <a:noAutofit/>
          </a:bodyPr>
          <a:lstStyle/>
          <a:p>
            <a:pPr algn="just"/>
            <a:r>
              <a:rPr lang="en-GB" dirty="0" smtClean="0">
                <a:latin typeface="Times New Roman" pitchFamily="18" charset="0"/>
                <a:cs typeface="Times New Roman" pitchFamily="18" charset="0"/>
              </a:rPr>
              <a:t>Speed is one of the most important characteristics of traffic and its measurement is a frequent necessity in traffic engineering. </a:t>
            </a:r>
          </a:p>
          <a:p>
            <a:pPr algn="just"/>
            <a:r>
              <a:rPr lang="en-GB" dirty="0" smtClean="0">
                <a:latin typeface="Times New Roman" pitchFamily="18" charset="0"/>
                <a:cs typeface="Times New Roman" pitchFamily="18" charset="0"/>
              </a:rPr>
              <a:t>Speed is the ratio of distance travelled to time of travel and is expressed in units such as miles/hours, kilometres/hour. </a:t>
            </a:r>
          </a:p>
          <a:p>
            <a:pPr algn="just"/>
            <a:r>
              <a:rPr lang="en-GB" dirty="0" smtClean="0">
                <a:latin typeface="Times New Roman" pitchFamily="18" charset="0"/>
                <a:cs typeface="Times New Roman" pitchFamily="18" charset="0"/>
              </a:rPr>
              <a:t>Observing vehicle speed is one of the ways that traffic engineers use to measure travel safety on roadways. High speeds carry a high risk, whereas low speeds are relatively safe. </a:t>
            </a:r>
          </a:p>
          <a:p>
            <a:pPr algn="just"/>
            <a:r>
              <a:rPr lang="en-GB" dirty="0" smtClean="0">
                <a:latin typeface="Times New Roman" pitchFamily="18" charset="0"/>
                <a:cs typeface="Times New Roman" pitchFamily="18" charset="0"/>
              </a:rPr>
              <a:t>Speed surveys are typically undertaken in areas where high vehicle speeds may be considered to be problematic. </a:t>
            </a:r>
          </a:p>
          <a:p>
            <a:pPr algn="just"/>
            <a:endParaRPr lang="en-GB" dirty="0" smtClean="0">
              <a:latin typeface="Times New Roman" pitchFamily="18" charset="0"/>
              <a:cs typeface="Times New Roman" pitchFamily="18" charset="0"/>
            </a:endParaRPr>
          </a:p>
          <a:p>
            <a:pPr algn="just"/>
            <a:endParaRPr lang="en-GB" dirty="0">
              <a:latin typeface="Times New Roman" pitchFamily="18" charset="0"/>
              <a:cs typeface="Times New Roman" pitchFamily="18" charset="0"/>
            </a:endParaRPr>
          </a:p>
        </p:txBody>
      </p:sp>
      <p:sp>
        <p:nvSpPr>
          <p:cNvPr id="4" name="Title 1"/>
          <p:cNvSpPr>
            <a:spLocks noGrp="1"/>
          </p:cNvSpPr>
          <p:nvPr>
            <p:ph type="title"/>
          </p:nvPr>
        </p:nvSpPr>
        <p:spPr>
          <a:xfrm>
            <a:off x="457200" y="274638"/>
            <a:ext cx="7467600" cy="994122"/>
          </a:xfrm>
        </p:spPr>
        <p:txBody>
          <a:bodyPr>
            <a:noAutofit/>
          </a:bodyPr>
          <a:lstStyle/>
          <a:p>
            <a:pPr algn="ctr"/>
            <a:r>
              <a:rPr lang="en-GB" sz="4000" b="1" dirty="0" smtClean="0">
                <a:latin typeface="Times New Roman" pitchFamily="18" charset="0"/>
                <a:cs typeface="Times New Roman" pitchFamily="18" charset="0"/>
              </a:rPr>
              <a:t>TRAFFIC SPEED SURVEY</a:t>
            </a:r>
            <a:endParaRPr lang="en-GB" sz="4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67544" y="1772816"/>
            <a:ext cx="7859216" cy="4873752"/>
          </a:xfrm>
        </p:spPr>
        <p:txBody>
          <a:bodyPr>
            <a:normAutofit/>
          </a:bodyPr>
          <a:lstStyle/>
          <a:p>
            <a:pPr algn="just">
              <a:spcAft>
                <a:spcPts val="600"/>
              </a:spcAft>
            </a:pPr>
            <a:r>
              <a:rPr lang="en-GB" dirty="0" smtClean="0">
                <a:latin typeface="Times New Roman" pitchFamily="18" charset="0"/>
                <a:cs typeface="Times New Roman" pitchFamily="18" charset="0"/>
              </a:rPr>
              <a:t>This could include </a:t>
            </a:r>
          </a:p>
          <a:p>
            <a:pPr lvl="1" algn="just">
              <a:spcAft>
                <a:spcPts val="600"/>
              </a:spcAft>
              <a:buFont typeface="Wingdings" pitchFamily="2" charset="2"/>
              <a:buChar char="§"/>
            </a:pPr>
            <a:r>
              <a:rPr lang="en-GB" sz="2400" dirty="0" smtClean="0">
                <a:latin typeface="Times New Roman" pitchFamily="18" charset="0"/>
                <a:cs typeface="Times New Roman" pitchFamily="18" charset="0"/>
              </a:rPr>
              <a:t>Highly populated residential areas</a:t>
            </a:r>
          </a:p>
          <a:p>
            <a:pPr lvl="1" algn="just">
              <a:spcAft>
                <a:spcPts val="600"/>
              </a:spcAft>
              <a:buFont typeface="Wingdings" pitchFamily="2" charset="2"/>
              <a:buChar char="§"/>
            </a:pPr>
            <a:r>
              <a:rPr lang="en-GB" sz="2400" dirty="0" smtClean="0">
                <a:latin typeface="Times New Roman" pitchFamily="18" charset="0"/>
                <a:cs typeface="Times New Roman" pitchFamily="18" charset="0"/>
              </a:rPr>
              <a:t>Areas around schools or playgrounds</a:t>
            </a:r>
          </a:p>
          <a:p>
            <a:pPr lvl="1" algn="just">
              <a:spcAft>
                <a:spcPts val="600"/>
              </a:spcAft>
              <a:buFont typeface="Wingdings" pitchFamily="2" charset="2"/>
              <a:buChar char="§"/>
            </a:pPr>
            <a:r>
              <a:rPr lang="en-GB" sz="2400" dirty="0" smtClean="0">
                <a:latin typeface="Times New Roman" pitchFamily="18" charset="0"/>
                <a:cs typeface="Times New Roman" pitchFamily="18" charset="0"/>
              </a:rPr>
              <a:t>Stretches of road possessing conflict points (minor accesses, bends etc). </a:t>
            </a:r>
          </a:p>
          <a:p>
            <a:pPr algn="just">
              <a:spcAft>
                <a:spcPts val="600"/>
              </a:spcAft>
            </a:pPr>
            <a:r>
              <a:rPr lang="en-GB" dirty="0" smtClean="0">
                <a:latin typeface="Times New Roman" pitchFamily="18" charset="0"/>
                <a:cs typeface="Times New Roman" pitchFamily="18" charset="0"/>
              </a:rPr>
              <a:t>Surveys to investigate the adherence to existing speed limits are also common, as are surveys required in the design of new accesses and road junctions.</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15200" cy="1066130"/>
          </a:xfrm>
        </p:spPr>
        <p:txBody>
          <a:bodyPr>
            <a:noAutofit/>
          </a:bodyPr>
          <a:lstStyle/>
          <a:p>
            <a:pPr algn="ctr"/>
            <a:r>
              <a:rPr lang="en-GB" sz="4000" b="1" dirty="0" smtClean="0">
                <a:latin typeface="Times New Roman" pitchFamily="18" charset="0"/>
                <a:cs typeface="Times New Roman" pitchFamily="18" charset="0"/>
              </a:rPr>
              <a:t>TYPES AND USES OF SPEED</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844824"/>
            <a:ext cx="8075240" cy="4680520"/>
          </a:xfrm>
        </p:spPr>
        <p:txBody>
          <a:bodyPr>
            <a:normAutofit/>
          </a:bodyPr>
          <a:lstStyle/>
          <a:p>
            <a:pPr algn="just">
              <a:spcAft>
                <a:spcPts val="600"/>
              </a:spcAft>
            </a:pPr>
            <a:r>
              <a:rPr lang="en-US" b="1" dirty="0" smtClean="0">
                <a:latin typeface="Times New Roman" pitchFamily="18" charset="0"/>
                <a:cs typeface="Times New Roman" pitchFamily="18" charset="0"/>
              </a:rPr>
              <a:t>Spot Speed</a:t>
            </a:r>
          </a:p>
          <a:p>
            <a:pPr lvl="1" algn="just">
              <a:spcAft>
                <a:spcPts val="600"/>
              </a:spcAft>
              <a:buFont typeface="Wingdings" pitchFamily="2" charset="2"/>
              <a:buChar char="ü"/>
            </a:pPr>
            <a:r>
              <a:rPr lang="en-US" sz="2400" dirty="0" smtClean="0">
                <a:latin typeface="Times New Roman" pitchFamily="18" charset="0"/>
                <a:cs typeface="Times New Roman" pitchFamily="18" charset="0"/>
              </a:rPr>
              <a:t>This is the instantaneous speed of a vehicle at any specified location</a:t>
            </a:r>
          </a:p>
          <a:p>
            <a:pPr lvl="1" algn="just">
              <a:spcAft>
                <a:spcPts val="600"/>
              </a:spcAft>
              <a:buNone/>
            </a:pPr>
            <a:endParaRPr lang="en-GB" sz="2400" dirty="0" smtClean="0">
              <a:latin typeface="Times New Roman" pitchFamily="18" charset="0"/>
              <a:cs typeface="Times New Roman" pitchFamily="18" charset="0"/>
            </a:endParaRPr>
          </a:p>
          <a:p>
            <a:pPr lvl="0" algn="just">
              <a:spcAft>
                <a:spcPts val="600"/>
              </a:spcAft>
            </a:pPr>
            <a:r>
              <a:rPr lang="en-US" b="1" dirty="0" smtClean="0">
                <a:latin typeface="Times New Roman" pitchFamily="18" charset="0"/>
                <a:cs typeface="Times New Roman" pitchFamily="18" charset="0"/>
              </a:rPr>
              <a:t>Running Speed</a:t>
            </a:r>
          </a:p>
          <a:p>
            <a:pPr lvl="1" algn="just">
              <a:spcAft>
                <a:spcPts val="600"/>
              </a:spcAft>
              <a:buFont typeface="Wingdings" pitchFamily="2" charset="2"/>
              <a:buChar char="ü"/>
            </a:pPr>
            <a:r>
              <a:rPr lang="en-US" sz="2400" dirty="0" smtClean="0">
                <a:latin typeface="Times New Roman" pitchFamily="18" charset="0"/>
                <a:cs typeface="Times New Roman" pitchFamily="18" charset="0"/>
              </a:rPr>
              <a:t>This is the average speed maintained over a particular course while the vehicle is in the motion.</a:t>
            </a:r>
            <a:endParaRPr lang="en-GB" sz="2400" dirty="0" smtClean="0">
              <a:latin typeface="Times New Roman" pitchFamily="18" charset="0"/>
              <a:cs typeface="Times New Roman" pitchFamily="18" charset="0"/>
            </a:endParaRPr>
          </a:p>
          <a:p>
            <a:pPr algn="just">
              <a:spcAft>
                <a:spcPts val="600"/>
              </a:spcAft>
            </a:pP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lvl="0" algn="just">
              <a:spcAft>
                <a:spcPts val="600"/>
              </a:spcAft>
            </a:pPr>
            <a:r>
              <a:rPr lang="en-US" b="1" dirty="0" smtClean="0">
                <a:latin typeface="Times New Roman" pitchFamily="18" charset="0"/>
                <a:cs typeface="Times New Roman" pitchFamily="18" charset="0"/>
              </a:rPr>
              <a:t>Journey Speed</a:t>
            </a:r>
          </a:p>
          <a:p>
            <a:pPr lvl="1" algn="just">
              <a:spcAft>
                <a:spcPts val="600"/>
              </a:spcAft>
              <a:buFont typeface="Wingdings" pitchFamily="2" charset="2"/>
              <a:buChar char="ü"/>
            </a:pPr>
            <a:r>
              <a:rPr lang="en-US" sz="2400" dirty="0" smtClean="0">
                <a:latin typeface="Times New Roman" pitchFamily="18" charset="0"/>
                <a:cs typeface="Times New Roman" pitchFamily="18" charset="0"/>
              </a:rPr>
              <a:t>This is the effective speed of the vehicle on a journey between two points.</a:t>
            </a:r>
          </a:p>
          <a:p>
            <a:pPr lvl="1" algn="just">
              <a:spcAft>
                <a:spcPts val="600"/>
              </a:spcAft>
              <a:buFont typeface="Wingdings" pitchFamily="2" charset="2"/>
              <a:buChar char="ü"/>
            </a:pPr>
            <a:r>
              <a:rPr lang="en-US" sz="2400" dirty="0" smtClean="0">
                <a:latin typeface="Times New Roman" pitchFamily="18" charset="0"/>
                <a:cs typeface="Times New Roman" pitchFamily="18" charset="0"/>
              </a:rPr>
              <a:t>It is calculated by dividing the distance between these points with the total time taken for the vehicle to complete the journey </a:t>
            </a:r>
          </a:p>
          <a:p>
            <a:pPr lvl="1" algn="just">
              <a:spcAft>
                <a:spcPts val="600"/>
              </a:spcAft>
              <a:buFont typeface="Wingdings" pitchFamily="2" charset="2"/>
              <a:buChar char="ü"/>
            </a:pPr>
            <a:r>
              <a:rPr lang="en-US" sz="2400" dirty="0" smtClean="0">
                <a:latin typeface="Times New Roman" pitchFamily="18" charset="0"/>
                <a:cs typeface="Times New Roman" pitchFamily="18" charset="0"/>
              </a:rPr>
              <a:t>It  includes all delays.</a:t>
            </a:r>
            <a:endParaRPr lang="en-GB" sz="2400" dirty="0" smtClean="0">
              <a:latin typeface="Times New Roman" pitchFamily="18" charset="0"/>
              <a:cs typeface="Times New Roman" pitchFamily="18" charset="0"/>
            </a:endParaRP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1868832"/>
            <a:ext cx="8003232" cy="4989168"/>
          </a:xfrm>
        </p:spPr>
        <p:txBody>
          <a:bodyPr>
            <a:normAutofit/>
          </a:bodyPr>
          <a:lstStyle/>
          <a:p>
            <a:pPr algn="just"/>
            <a:r>
              <a:rPr lang="en-GB" dirty="0" smtClean="0">
                <a:latin typeface="Times New Roman" pitchFamily="18" charset="0"/>
                <a:cs typeface="Times New Roman" pitchFamily="18" charset="0"/>
              </a:rPr>
              <a:t>Speed measurement are needed for number of purpose</a:t>
            </a:r>
          </a:p>
          <a:p>
            <a:pPr lvl="1" algn="just">
              <a:buFont typeface="Wingdings" pitchFamily="2" charset="2"/>
              <a:buChar char="ü"/>
            </a:pPr>
            <a:r>
              <a:rPr lang="en-GB" sz="2400" dirty="0" smtClean="0">
                <a:latin typeface="Times New Roman" pitchFamily="18" charset="0"/>
                <a:cs typeface="Times New Roman" pitchFamily="18" charset="0"/>
              </a:rPr>
              <a:t>For the geometric design of roads</a:t>
            </a:r>
          </a:p>
          <a:p>
            <a:pPr lvl="1" algn="just">
              <a:buFont typeface="Wingdings" pitchFamily="2" charset="2"/>
              <a:buChar char="ü"/>
            </a:pPr>
            <a:r>
              <a:rPr lang="en-GB" sz="2400" dirty="0" smtClean="0">
                <a:latin typeface="Times New Roman" pitchFamily="18" charset="0"/>
                <a:cs typeface="Times New Roman" pitchFamily="18" charset="0"/>
              </a:rPr>
              <a:t>For regulation and control of traffic operations</a:t>
            </a:r>
          </a:p>
          <a:p>
            <a:pPr lvl="1" algn="just">
              <a:buFont typeface="Wingdings" pitchFamily="2" charset="2"/>
              <a:buChar char="ü"/>
            </a:pPr>
            <a:r>
              <a:rPr lang="en-GB" sz="2400" dirty="0" smtClean="0">
                <a:latin typeface="Times New Roman" pitchFamily="18" charset="0"/>
                <a:cs typeface="Times New Roman" pitchFamily="18" charset="0"/>
              </a:rPr>
              <a:t>For analyzing the causes of accident</a:t>
            </a:r>
          </a:p>
          <a:p>
            <a:pPr lvl="1" algn="just">
              <a:buFont typeface="Wingdings" pitchFamily="2" charset="2"/>
              <a:buChar char="ü"/>
            </a:pPr>
            <a:r>
              <a:rPr lang="en-GB" sz="2400" dirty="0" smtClean="0">
                <a:latin typeface="Times New Roman" pitchFamily="18" charset="0"/>
                <a:cs typeface="Times New Roman" pitchFamily="18" charset="0"/>
              </a:rPr>
              <a:t>For before and after studies of road improvement schemes</a:t>
            </a:r>
          </a:p>
          <a:p>
            <a:pPr lvl="1" algn="just">
              <a:buFont typeface="Wingdings" pitchFamily="2" charset="2"/>
              <a:buChar char="ü"/>
            </a:pPr>
            <a:r>
              <a:rPr lang="en-GB" sz="2400" dirty="0" smtClean="0">
                <a:latin typeface="Times New Roman" pitchFamily="18" charset="0"/>
                <a:cs typeface="Times New Roman" pitchFamily="18" charset="0"/>
              </a:rPr>
              <a:t>For determining the problems of congestion on roads</a:t>
            </a:r>
          </a:p>
          <a:p>
            <a:pPr algn="just"/>
            <a:r>
              <a:rPr lang="en-GB" dirty="0" smtClean="0">
                <a:latin typeface="Times New Roman" pitchFamily="18" charset="0"/>
                <a:cs typeface="Times New Roman" pitchFamily="18" charset="0"/>
              </a:rPr>
              <a:t>With so many important decisions being based on observed speeds, it is imperative that such speeds data be collected correctly and presented effectively.</a:t>
            </a:r>
          </a:p>
          <a:p>
            <a:pPr algn="just"/>
            <a:endParaRPr lang="en-GB" dirty="0">
              <a:latin typeface="Times New Roman" pitchFamily="18" charset="0"/>
              <a:cs typeface="Times New Roman" pitchFamily="18" charset="0"/>
            </a:endParaRPr>
          </a:p>
        </p:txBody>
      </p:sp>
      <p:sp>
        <p:nvSpPr>
          <p:cNvPr id="4" name="Title 1"/>
          <p:cNvSpPr>
            <a:spLocks noGrp="1"/>
          </p:cNvSpPr>
          <p:nvPr>
            <p:ph type="title"/>
          </p:nvPr>
        </p:nvSpPr>
        <p:spPr>
          <a:xfrm>
            <a:off x="395536" y="476672"/>
            <a:ext cx="8507288" cy="1066130"/>
          </a:xfrm>
        </p:spPr>
        <p:txBody>
          <a:bodyPr>
            <a:noAutofit/>
          </a:bodyPr>
          <a:lstStyle/>
          <a:p>
            <a:pPr algn="ctr"/>
            <a:r>
              <a:rPr lang="en-GB" sz="4000" b="1" dirty="0" smtClean="0">
                <a:latin typeface="Times New Roman" pitchFamily="18" charset="0"/>
                <a:cs typeface="Times New Roman" pitchFamily="18" charset="0"/>
              </a:rPr>
              <a:t>NEED FOR SPEED MEASUREMENT</a:t>
            </a:r>
            <a:endParaRPr lang="en-GB" sz="4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94122"/>
          </a:xfrm>
        </p:spPr>
        <p:txBody>
          <a:bodyPr>
            <a:normAutofit/>
          </a:bodyPr>
          <a:lstStyle/>
          <a:p>
            <a:pPr algn="ctr"/>
            <a:r>
              <a:rPr lang="en-GB" sz="4000" b="1" dirty="0" smtClean="0">
                <a:latin typeface="Times New Roman" pitchFamily="18" charset="0"/>
                <a:cs typeface="Times New Roman" pitchFamily="18" charset="0"/>
              </a:rPr>
              <a:t>DATA COLLECTION</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67544" y="1700808"/>
            <a:ext cx="8003232" cy="4873752"/>
          </a:xfrm>
        </p:spPr>
        <p:txBody>
          <a:bodyPr/>
          <a:lstStyle/>
          <a:p>
            <a:pPr algn="just"/>
            <a:r>
              <a:rPr lang="en-GB" dirty="0" smtClean="0">
                <a:latin typeface="Times New Roman" pitchFamily="18" charset="0"/>
                <a:cs typeface="Times New Roman" pitchFamily="18" charset="0"/>
              </a:rPr>
              <a:t>The procedure to be followed for data collection does not require any special equipment. </a:t>
            </a:r>
          </a:p>
          <a:p>
            <a:pPr algn="just"/>
            <a:r>
              <a:rPr lang="en-GB" dirty="0" smtClean="0">
                <a:latin typeface="Times New Roman" pitchFamily="18" charset="0"/>
                <a:cs typeface="Times New Roman" pitchFamily="18" charset="0"/>
              </a:rPr>
              <a:t>Although radar detectors and the like can be used, the manual method described here will suffice in most cases if the observer follows the procedure. </a:t>
            </a:r>
          </a:p>
          <a:p>
            <a:pPr algn="just"/>
            <a:r>
              <a:rPr lang="en-GB" dirty="0" smtClean="0">
                <a:latin typeface="Times New Roman" pitchFamily="18" charset="0"/>
                <a:cs typeface="Times New Roman" pitchFamily="18" charset="0"/>
              </a:rPr>
              <a:t>As an option, this survey may be completed using videotape of the selected roadway. </a:t>
            </a:r>
          </a:p>
          <a:p>
            <a:pPr algn="just"/>
            <a:r>
              <a:rPr lang="en-GB" dirty="0" smtClean="0">
                <a:latin typeface="Times New Roman" pitchFamily="18" charset="0"/>
                <a:cs typeface="Times New Roman" pitchFamily="18" charset="0"/>
              </a:rPr>
              <a:t>However, the student must ensure that it contains all the information needed to accomplish the task.</a:t>
            </a: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836712"/>
            <a:ext cx="8640960" cy="1143000"/>
          </a:xfrm>
        </p:spPr>
        <p:txBody>
          <a:bodyPr>
            <a:noAutofit/>
          </a:bodyPr>
          <a:lstStyle/>
          <a:p>
            <a:pPr marL="514350" indent="-514350" algn="ctr">
              <a:buFont typeface="+mj-lt"/>
              <a:buAutoNum type="arabicPeriod"/>
            </a:pPr>
            <a:r>
              <a:rPr lang="en-GB" sz="4000" b="1" dirty="0" smtClean="0">
                <a:latin typeface="Times New Roman" pitchFamily="18" charset="0"/>
                <a:cs typeface="Times New Roman" pitchFamily="18" charset="0"/>
              </a:rPr>
              <a:t>Visit the Site, Choose a Location and Take Time to Take Observation</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539552" y="2204864"/>
            <a:ext cx="8075240" cy="4873752"/>
          </a:xfrm>
        </p:spPr>
        <p:txBody>
          <a:bodyPr>
            <a:noAutofit/>
          </a:bodyPr>
          <a:lstStyle/>
          <a:p>
            <a:pPr algn="just"/>
            <a:r>
              <a:rPr lang="en-GB" dirty="0" smtClean="0">
                <a:latin typeface="Times New Roman" pitchFamily="18" charset="0"/>
                <a:cs typeface="Times New Roman" pitchFamily="18" charset="0"/>
              </a:rPr>
              <a:t>To accomplish this step, the observer must know the intended use for which the information has to be gathered. </a:t>
            </a:r>
          </a:p>
          <a:p>
            <a:pPr algn="just"/>
            <a:r>
              <a:rPr lang="en-GB" dirty="0" smtClean="0">
                <a:latin typeface="Times New Roman" pitchFamily="18" charset="0"/>
                <a:cs typeface="Times New Roman" pitchFamily="18" charset="0"/>
              </a:rPr>
              <a:t>If the speed data is to be used for peak hour flow analysis, then the speed should be observed during the peak hour. </a:t>
            </a:r>
          </a:p>
          <a:p>
            <a:pPr algn="just"/>
            <a:r>
              <a:rPr lang="en-GB" dirty="0" smtClean="0">
                <a:latin typeface="Times New Roman" pitchFamily="18" charset="0"/>
                <a:cs typeface="Times New Roman" pitchFamily="18" charset="0"/>
              </a:rPr>
              <a:t>If the data is to be used for assessing general speed trends or for setting speed limits, then off-peak observation is more appropriate.</a:t>
            </a:r>
          </a:p>
          <a:p>
            <a:pPr algn="just"/>
            <a:r>
              <a:rPr lang="en-GB" dirty="0" smtClean="0">
                <a:latin typeface="Times New Roman" pitchFamily="18" charset="0"/>
                <a:cs typeface="Times New Roman" pitchFamily="18" charset="0"/>
              </a:rPr>
              <a:t>To obtain quality data, the observer needs to choose a location where the presence will not influence the behaviour of drivers.</a:t>
            </a:r>
          </a:p>
          <a:p>
            <a:pPr algn="just">
              <a:buNone/>
            </a:pPr>
            <a:endParaRPr lang="en-GB"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75240" cy="4873752"/>
          </a:xfrm>
        </p:spPr>
        <p:txBody>
          <a:bodyPr/>
          <a:lstStyle/>
          <a:p>
            <a:pPr algn="just"/>
            <a:r>
              <a:rPr lang="en-GB" dirty="0" smtClean="0">
                <a:latin typeface="Times New Roman" pitchFamily="18" charset="0"/>
                <a:cs typeface="Times New Roman" pitchFamily="18" charset="0"/>
              </a:rPr>
              <a:t>If the observer is visible to drivers, the data can be biased toward lower-than normal speeds, since drivers usually slow their vehicles when they think they are being monitored. </a:t>
            </a:r>
          </a:p>
          <a:p>
            <a:pPr algn="just"/>
            <a:r>
              <a:rPr lang="en-GB" dirty="0" smtClean="0">
                <a:latin typeface="Times New Roman" pitchFamily="18" charset="0"/>
                <a:cs typeface="Times New Roman" pitchFamily="18" charset="0"/>
              </a:rPr>
              <a:t>The observer need not hide, however waiting at the bus stop, sitting in a vehicle in an adjacent parking lot, or sitting in an restaurant overlooking the roadway are just some places where driver expect to see people and will not alarmed by the observer presence.</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163</TotalTime>
  <Words>977</Words>
  <Application>Microsoft Office PowerPoint</Application>
  <PresentationFormat>On-screen Show (4:3)</PresentationFormat>
  <Paragraphs>74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  LECTURE # 07 TRAFFIC SPEED SURVEY</vt:lpstr>
      <vt:lpstr>TRAFFIC SPEED SURVEY</vt:lpstr>
      <vt:lpstr>Cont..</vt:lpstr>
      <vt:lpstr>TYPES AND USES OF SPEED</vt:lpstr>
      <vt:lpstr>Cont..</vt:lpstr>
      <vt:lpstr>NEED FOR SPEED MEASUREMENT</vt:lpstr>
      <vt:lpstr>DATA COLLECTION</vt:lpstr>
      <vt:lpstr>Visit the Site, Choose a Location and Take Time to Take Observation</vt:lpstr>
      <vt:lpstr>Cont..</vt:lpstr>
      <vt:lpstr>Mark the Speed Trap</vt:lpstr>
      <vt:lpstr>Cont..</vt:lpstr>
      <vt:lpstr>Collect the Data and Record it on the Spot Speed Study Form</vt:lpstr>
      <vt:lpstr>Check your work before leaving the field</vt:lpstr>
      <vt:lpstr>DATA ANALYSIS</vt:lpstr>
      <vt:lpstr>Cont..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Lecture-6 TRAFFIC SPEED SURVEY</dc:title>
  <dc:creator>faryal</dc:creator>
  <cp:lastModifiedBy>faryal</cp:lastModifiedBy>
  <cp:revision>11</cp:revision>
  <dcterms:created xsi:type="dcterms:W3CDTF">2020-03-06T16:17:43Z</dcterms:created>
  <dcterms:modified xsi:type="dcterms:W3CDTF">2020-04-13T23:24:46Z</dcterms:modified>
</cp:coreProperties>
</file>